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106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23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ws.amazon.com/consol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38" y="2591395"/>
            <a:ext cx="4881324" cy="30468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33173" y="665798"/>
            <a:ext cx="7450455" cy="3130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216"/>
              </a:lnSpc>
              <a:buNone/>
            </a:pPr>
            <a:r>
              <a:rPr lang="en-US" sz="7200" dirty="0">
                <a:solidFill>
                  <a:srgbClr val="272D45"/>
                </a:solidFill>
                <a:ea typeface="Kanit" pitchFamily="34" charset="-122"/>
                <a:cs typeface="Kanit" pitchFamily="34" charset="-120"/>
              </a:rPr>
              <a:t>AWS S3 Lifecycle Rules: Optimizing Storage and Costs</a:t>
            </a:r>
            <a:endParaRPr lang="en-US" sz="7200" dirty="0"/>
          </a:p>
        </p:txBody>
      </p:sp>
      <p:sp>
        <p:nvSpPr>
          <p:cNvPr id="7" name="Text 3"/>
          <p:cNvSpPr/>
          <p:nvPr/>
        </p:nvSpPr>
        <p:spPr>
          <a:xfrm>
            <a:off x="6333173" y="4158734"/>
            <a:ext cx="7450455" cy="2709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48"/>
              </a:lnSpc>
              <a:buNone/>
            </a:pP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AWS S3 Lifecycle Rules 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allow you to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manage your objects 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so that they are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stored cost-effectively 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throughout their lifecycle. By defining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lifecycle rules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, you can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transition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objects to different storage classes or delete them after a certain period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. These rules can help you save money on your S3 bill by automatically moving data to cheaper storage classes or deleting data that is no longer needed.</a:t>
            </a:r>
            <a:endParaRPr lang="en-US" sz="2400" dirty="0"/>
          </a:p>
        </p:txBody>
      </p:sp>
      <p:sp>
        <p:nvSpPr>
          <p:cNvPr id="8" name="Shape 4"/>
          <p:cNvSpPr/>
          <p:nvPr/>
        </p:nvSpPr>
        <p:spPr>
          <a:xfrm>
            <a:off x="6333173" y="7158514"/>
            <a:ext cx="387072" cy="387072"/>
          </a:xfrm>
          <a:prstGeom prst="roundRect">
            <a:avLst>
              <a:gd name="adj" fmla="val 23621150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897" y="7191970"/>
            <a:ext cx="371832" cy="3718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841212" y="7140416"/>
            <a:ext cx="2161103" cy="4233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334"/>
              </a:lnSpc>
              <a:buNone/>
            </a:pPr>
            <a:r>
              <a:rPr lang="en-US" sz="2800" b="1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by Ram N Java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29" y="2751415"/>
            <a:ext cx="4868942" cy="27266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731758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6000" dirty="0">
                <a:solidFill>
                  <a:srgbClr val="272D45"/>
                </a:solidFill>
                <a:ea typeface="Kanit" pitchFamily="34" charset="-122"/>
                <a:cs typeface="Kanit" pitchFamily="34" charset="-120"/>
              </a:rPr>
              <a:t>Example Use Case: Implementation</a:t>
            </a:r>
            <a:endParaRPr lang="en-US" sz="6000" dirty="0"/>
          </a:p>
        </p:txBody>
      </p:sp>
      <p:sp>
        <p:nvSpPr>
          <p:cNvPr id="7" name="Shape 3"/>
          <p:cNvSpPr/>
          <p:nvPr/>
        </p:nvSpPr>
        <p:spPr>
          <a:xfrm>
            <a:off x="6350437" y="2645093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612493" y="290714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32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Create Lifecycle Rule</a:t>
            </a:r>
            <a:endParaRPr lang="en-US" sz="3200" b="1" dirty="0"/>
          </a:p>
        </p:txBody>
      </p:sp>
      <p:sp>
        <p:nvSpPr>
          <p:cNvPr id="9" name="Text 5"/>
          <p:cNvSpPr/>
          <p:nvPr/>
        </p:nvSpPr>
        <p:spPr>
          <a:xfrm>
            <a:off x="6612493" y="3441025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Set up a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new lifecycle rule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 in your S3 bucket.</a:t>
            </a:r>
            <a:endParaRPr lang="en-US" sz="2400" dirty="0"/>
          </a:p>
        </p:txBody>
      </p:sp>
      <p:sp>
        <p:nvSpPr>
          <p:cNvPr id="10" name="Shape 6"/>
          <p:cNvSpPr/>
          <p:nvPr/>
        </p:nvSpPr>
        <p:spPr>
          <a:xfrm>
            <a:off x="6350437" y="4344948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612493" y="460700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32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Day 30 Transition</a:t>
            </a:r>
            <a:endParaRPr lang="en-US" sz="3200" b="1" dirty="0"/>
          </a:p>
        </p:txBody>
      </p:sp>
      <p:sp>
        <p:nvSpPr>
          <p:cNvPr id="12" name="Text 8"/>
          <p:cNvSpPr/>
          <p:nvPr/>
        </p:nvSpPr>
        <p:spPr>
          <a:xfrm>
            <a:off x="6612493" y="5140881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Configure a transition to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S3 Standard-IA after 30 days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.</a:t>
            </a:r>
            <a:endParaRPr lang="en-US" sz="2400" dirty="0"/>
          </a:p>
        </p:txBody>
      </p:sp>
      <p:sp>
        <p:nvSpPr>
          <p:cNvPr id="13" name="Shape 9"/>
          <p:cNvSpPr/>
          <p:nvPr/>
        </p:nvSpPr>
        <p:spPr>
          <a:xfrm>
            <a:off x="6350437" y="6044803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612493" y="630686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32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Day 90 Transition</a:t>
            </a:r>
            <a:endParaRPr lang="en-US" sz="3200" b="1" dirty="0"/>
          </a:p>
        </p:txBody>
      </p:sp>
      <p:sp>
        <p:nvSpPr>
          <p:cNvPr id="15" name="Text 11"/>
          <p:cNvSpPr/>
          <p:nvPr/>
        </p:nvSpPr>
        <p:spPr>
          <a:xfrm>
            <a:off x="6612493" y="6840736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Add another transition to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S3 Glacier after 90 days.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3992880"/>
            <a:ext cx="12480846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5400" dirty="0">
                <a:solidFill>
                  <a:srgbClr val="272D45"/>
                </a:solidFill>
                <a:ea typeface="Kanit" pitchFamily="34" charset="-122"/>
                <a:cs typeface="Kanit" pitchFamily="34" charset="-120"/>
              </a:rPr>
              <a:t>Benefits of Using Lifecycle Rules: Cost Savings</a:t>
            </a:r>
            <a:endParaRPr lang="en-US" sz="5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5134689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4037" y="599872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32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Cost Savings</a:t>
            </a:r>
            <a:endParaRPr lang="en-US" sz="3200" b="1" dirty="0"/>
          </a:p>
        </p:txBody>
      </p:sp>
      <p:sp>
        <p:nvSpPr>
          <p:cNvPr id="8" name="Text 4"/>
          <p:cNvSpPr/>
          <p:nvPr/>
        </p:nvSpPr>
        <p:spPr>
          <a:xfrm>
            <a:off x="864037" y="6532602"/>
            <a:ext cx="62660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Automatically transition data to cheaper storage classes as it ages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, reducing overall storage costs.</a:t>
            </a:r>
            <a:endParaRPr lang="en-US" sz="2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342" y="5134689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00342" y="599872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32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Optimization</a:t>
            </a:r>
            <a:endParaRPr lang="en-US" sz="3200" b="1" dirty="0"/>
          </a:p>
        </p:txBody>
      </p:sp>
      <p:sp>
        <p:nvSpPr>
          <p:cNvPr id="11" name="Text 6"/>
          <p:cNvSpPr/>
          <p:nvPr/>
        </p:nvSpPr>
        <p:spPr>
          <a:xfrm>
            <a:off x="7500342" y="6532602"/>
            <a:ext cx="62660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Helps optimize storage usage by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automatically deleting objects that are no longer needed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178" y="1648777"/>
            <a:ext cx="4932045" cy="493204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6286" y="948392"/>
            <a:ext cx="7591425" cy="15862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58"/>
              </a:lnSpc>
              <a:buNone/>
            </a:pPr>
            <a:r>
              <a:rPr lang="en-US" sz="4400" dirty="0">
                <a:solidFill>
                  <a:srgbClr val="272D45"/>
                </a:solidFill>
                <a:ea typeface="Kanit" pitchFamily="34" charset="-122"/>
                <a:cs typeface="Kanit" pitchFamily="34" charset="-120"/>
              </a:rPr>
              <a:t>Benefits of Using Lifecycle Rules: Management and Compliance</a:t>
            </a:r>
            <a:endParaRPr lang="en-US" sz="4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287" y="3200043"/>
            <a:ext cx="554474" cy="5544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6287" y="3976330"/>
            <a:ext cx="2772847" cy="3465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29"/>
              </a:lnSpc>
              <a:buNone/>
            </a:pPr>
            <a:r>
              <a:rPr lang="en-US" sz="32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Data Management</a:t>
            </a:r>
            <a:endParaRPr lang="en-US" sz="3200" b="1" dirty="0"/>
          </a:p>
        </p:txBody>
      </p:sp>
      <p:sp>
        <p:nvSpPr>
          <p:cNvPr id="9" name="Text 4"/>
          <p:cNvSpPr/>
          <p:nvPr/>
        </p:nvSpPr>
        <p:spPr>
          <a:xfrm>
            <a:off x="776287" y="4455913"/>
            <a:ext cx="7591425" cy="709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5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Simplify data management by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automating transitions </a:t>
            </a:r>
          </a:p>
          <a:p>
            <a:pPr marL="0" indent="0" algn="l">
              <a:lnSpc>
                <a:spcPts val="2795"/>
              </a:lnSpc>
              <a:buNone/>
            </a:pP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and deletions.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87" y="5476161"/>
            <a:ext cx="554474" cy="5544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6287" y="6252448"/>
            <a:ext cx="2772847" cy="3465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29"/>
              </a:lnSpc>
              <a:buNone/>
            </a:pPr>
            <a:r>
              <a:rPr lang="en-US" sz="32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Compliance</a:t>
            </a:r>
            <a:endParaRPr lang="en-US" sz="3200" b="1" dirty="0"/>
          </a:p>
        </p:txBody>
      </p:sp>
      <p:sp>
        <p:nvSpPr>
          <p:cNvPr id="12" name="Text 6"/>
          <p:cNvSpPr/>
          <p:nvPr/>
        </p:nvSpPr>
        <p:spPr>
          <a:xfrm>
            <a:off x="776287" y="6732032"/>
            <a:ext cx="7591425" cy="7096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5"/>
              </a:lnSpc>
              <a:buNone/>
            </a:pP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Ensure data is retained for a required period and then deleted automatically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, aiding in regulatory compliance.</a:t>
            </a:r>
            <a:endParaRPr 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44" y="1647944"/>
            <a:ext cx="4933712" cy="49337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60187" y="1134308"/>
            <a:ext cx="7596426" cy="13816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40"/>
              </a:lnSpc>
              <a:buNone/>
            </a:pPr>
            <a:r>
              <a:rPr lang="en-US" sz="4000" dirty="0">
                <a:solidFill>
                  <a:srgbClr val="272D45"/>
                </a:solidFill>
                <a:ea typeface="Kanit" pitchFamily="34" charset="-122"/>
                <a:cs typeface="Kanit" pitchFamily="34" charset="-120"/>
              </a:rPr>
              <a:t>Saving Money with Lifecycle Rules: Storage Class Strategy</a:t>
            </a:r>
            <a:endParaRPr lang="en-US" sz="4000" dirty="0"/>
          </a:p>
        </p:txBody>
      </p:sp>
      <p:sp>
        <p:nvSpPr>
          <p:cNvPr id="7" name="Shape 3"/>
          <p:cNvSpPr/>
          <p:nvPr/>
        </p:nvSpPr>
        <p:spPr>
          <a:xfrm>
            <a:off x="6260187" y="2847499"/>
            <a:ext cx="7596426" cy="4247674"/>
          </a:xfrm>
          <a:prstGeom prst="roundRect">
            <a:avLst>
              <a:gd name="adj" fmla="val 21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267807" y="2855119"/>
            <a:ext cx="7581186" cy="63424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6488787" y="2995374"/>
            <a:ext cx="3344823" cy="353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5"/>
              </a:lnSpc>
              <a:buNone/>
            </a:pPr>
            <a:r>
              <a:rPr lang="en-US" sz="2400" b="1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Data Type</a:t>
            </a:r>
            <a:endParaRPr lang="en-US" sz="2400" b="1" dirty="0"/>
          </a:p>
        </p:txBody>
      </p:sp>
      <p:sp>
        <p:nvSpPr>
          <p:cNvPr id="10" name="Text 6"/>
          <p:cNvSpPr/>
          <p:nvPr/>
        </p:nvSpPr>
        <p:spPr>
          <a:xfrm>
            <a:off x="10283190" y="2995374"/>
            <a:ext cx="3344823" cy="353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5"/>
              </a:lnSpc>
              <a:buNone/>
            </a:pPr>
            <a:r>
              <a:rPr lang="en-US" sz="2400" b="1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Recommended Storage Class</a:t>
            </a:r>
            <a:endParaRPr lang="en-US" sz="2400" b="1" dirty="0"/>
          </a:p>
        </p:txBody>
      </p:sp>
      <p:sp>
        <p:nvSpPr>
          <p:cNvPr id="11" name="Shape 7"/>
          <p:cNvSpPr/>
          <p:nvPr/>
        </p:nvSpPr>
        <p:spPr>
          <a:xfrm>
            <a:off x="6267807" y="3489365"/>
            <a:ext cx="7581186" cy="63424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488787" y="3629620"/>
            <a:ext cx="3344823" cy="353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5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Frequently Accessed Data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10283190" y="3629620"/>
            <a:ext cx="3344823" cy="353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5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S3 Standard</a:t>
            </a:r>
            <a:endParaRPr lang="en-US" sz="2400" dirty="0"/>
          </a:p>
        </p:txBody>
      </p:sp>
      <p:sp>
        <p:nvSpPr>
          <p:cNvPr id="14" name="Shape 10"/>
          <p:cNvSpPr/>
          <p:nvPr/>
        </p:nvSpPr>
        <p:spPr>
          <a:xfrm>
            <a:off x="6267807" y="4123611"/>
            <a:ext cx="7581186" cy="9879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488787" y="4263866"/>
            <a:ext cx="3344823" cy="353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5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Infrequently Accessed Data</a:t>
            </a:r>
            <a:endParaRPr lang="en-US" sz="2400" dirty="0"/>
          </a:p>
        </p:txBody>
      </p:sp>
      <p:sp>
        <p:nvSpPr>
          <p:cNvPr id="16" name="Text 12"/>
          <p:cNvSpPr/>
          <p:nvPr/>
        </p:nvSpPr>
        <p:spPr>
          <a:xfrm>
            <a:off x="10283190" y="4263866"/>
            <a:ext cx="3344823" cy="707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85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S3 Standard-IA or </a:t>
            </a:r>
          </a:p>
          <a:p>
            <a:pPr marL="0" indent="0">
              <a:lnSpc>
                <a:spcPts val="2785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S3 One Zone-IA</a:t>
            </a:r>
            <a:endParaRPr lang="en-US" sz="2400" dirty="0"/>
          </a:p>
        </p:txBody>
      </p:sp>
      <p:sp>
        <p:nvSpPr>
          <p:cNvPr id="17" name="Shape 13"/>
          <p:cNvSpPr/>
          <p:nvPr/>
        </p:nvSpPr>
        <p:spPr>
          <a:xfrm>
            <a:off x="6267807" y="5111591"/>
            <a:ext cx="7581186" cy="9879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6488787" y="5251847"/>
            <a:ext cx="3344823" cy="353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5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Archive Data</a:t>
            </a:r>
            <a:endParaRPr lang="en-US" sz="2400" dirty="0"/>
          </a:p>
        </p:txBody>
      </p:sp>
      <p:sp>
        <p:nvSpPr>
          <p:cNvPr id="19" name="Text 15"/>
          <p:cNvSpPr/>
          <p:nvPr/>
        </p:nvSpPr>
        <p:spPr>
          <a:xfrm>
            <a:off x="10283190" y="5251847"/>
            <a:ext cx="3344823" cy="707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85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S3 Glacier or </a:t>
            </a:r>
          </a:p>
          <a:p>
            <a:pPr marL="0" indent="0">
              <a:lnSpc>
                <a:spcPts val="2785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S3 Glacier Deep Archive</a:t>
            </a:r>
            <a:endParaRPr lang="en-US" sz="2400" dirty="0"/>
          </a:p>
        </p:txBody>
      </p:sp>
      <p:sp>
        <p:nvSpPr>
          <p:cNvPr id="20" name="Shape 16"/>
          <p:cNvSpPr/>
          <p:nvPr/>
        </p:nvSpPr>
        <p:spPr>
          <a:xfrm>
            <a:off x="6267807" y="6099572"/>
            <a:ext cx="7581186" cy="9879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6488787" y="6239827"/>
            <a:ext cx="3344823" cy="353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5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Old Data</a:t>
            </a:r>
            <a:endParaRPr lang="en-US" sz="2400" dirty="0"/>
          </a:p>
        </p:txBody>
      </p:sp>
      <p:sp>
        <p:nvSpPr>
          <p:cNvPr id="22" name="Text 18"/>
          <p:cNvSpPr/>
          <p:nvPr/>
        </p:nvSpPr>
        <p:spPr>
          <a:xfrm>
            <a:off x="10283190" y="6239827"/>
            <a:ext cx="3344823" cy="707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85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Automatically delete after it is no longer needed</a:t>
            </a:r>
            <a:endParaRPr 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72" y="2725102"/>
            <a:ext cx="4940856" cy="27792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50067" y="619125"/>
            <a:ext cx="7616666" cy="13637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69"/>
              </a:lnSpc>
              <a:buNone/>
            </a:pPr>
            <a:r>
              <a:rPr lang="en-US" sz="5400" dirty="0">
                <a:solidFill>
                  <a:srgbClr val="272D45"/>
                </a:solidFill>
                <a:ea typeface="Kanit" pitchFamily="34" charset="-122"/>
                <a:cs typeface="Kanit" pitchFamily="34" charset="-120"/>
              </a:rPr>
              <a:t>Saving Money: </a:t>
            </a:r>
          </a:p>
          <a:p>
            <a:pPr marL="0" indent="0">
              <a:lnSpc>
                <a:spcPts val="5369"/>
              </a:lnSpc>
              <a:buNone/>
            </a:pPr>
            <a:r>
              <a:rPr lang="en-US" sz="5400" dirty="0">
                <a:solidFill>
                  <a:srgbClr val="272D45"/>
                </a:solidFill>
                <a:ea typeface="Kanit" pitchFamily="34" charset="-122"/>
                <a:cs typeface="Kanit" pitchFamily="34" charset="-120"/>
              </a:rPr>
              <a:t>Frequently Accessed Data</a:t>
            </a:r>
            <a:endParaRPr lang="en-US" sz="5400" dirty="0"/>
          </a:p>
        </p:txBody>
      </p:sp>
      <p:sp>
        <p:nvSpPr>
          <p:cNvPr id="7" name="Shape 3"/>
          <p:cNvSpPr/>
          <p:nvPr/>
        </p:nvSpPr>
        <p:spPr>
          <a:xfrm>
            <a:off x="6250067" y="2310051"/>
            <a:ext cx="7616666" cy="1621393"/>
          </a:xfrm>
          <a:prstGeom prst="roundRect">
            <a:avLst>
              <a:gd name="adj" fmla="val 56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475809" y="2535793"/>
            <a:ext cx="2727484" cy="3408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5"/>
              </a:lnSpc>
              <a:buNone/>
            </a:pPr>
            <a:r>
              <a:rPr lang="en-US" sz="3200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S3 Standard</a:t>
            </a:r>
            <a:endParaRPr lang="en-US" sz="3200" dirty="0"/>
          </a:p>
        </p:txBody>
      </p:sp>
      <p:sp>
        <p:nvSpPr>
          <p:cNvPr id="9" name="Text 5"/>
          <p:cNvSpPr/>
          <p:nvPr/>
        </p:nvSpPr>
        <p:spPr>
          <a:xfrm>
            <a:off x="6475809" y="3007519"/>
            <a:ext cx="7165181" cy="6981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49"/>
              </a:lnSpc>
              <a:buNone/>
            </a:pP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Keep frequently accessed data in S3 Standard 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for immediate availability and high throughput.</a:t>
            </a:r>
            <a:endParaRPr lang="en-US" sz="2400" dirty="0"/>
          </a:p>
        </p:txBody>
      </p:sp>
      <p:sp>
        <p:nvSpPr>
          <p:cNvPr id="10" name="Shape 6"/>
          <p:cNvSpPr/>
          <p:nvPr/>
        </p:nvSpPr>
        <p:spPr>
          <a:xfrm>
            <a:off x="6250067" y="4149566"/>
            <a:ext cx="7616666" cy="1621393"/>
          </a:xfrm>
          <a:prstGeom prst="roundRect">
            <a:avLst>
              <a:gd name="adj" fmla="val 56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475809" y="4375309"/>
            <a:ext cx="2727484" cy="3408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5"/>
              </a:lnSpc>
              <a:buNone/>
            </a:pPr>
            <a:r>
              <a:rPr lang="en-US" sz="3200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Cost Consideration</a:t>
            </a:r>
            <a:endParaRPr lang="en-US" sz="3200" dirty="0"/>
          </a:p>
        </p:txBody>
      </p:sp>
      <p:sp>
        <p:nvSpPr>
          <p:cNvPr id="12" name="Text 8"/>
          <p:cNvSpPr/>
          <p:nvPr/>
        </p:nvSpPr>
        <p:spPr>
          <a:xfrm>
            <a:off x="6475809" y="4847034"/>
            <a:ext cx="7165181" cy="6981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49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While more expensive per GB,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it's cost-effective for data that's accessed multiple times per month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.</a:t>
            </a:r>
            <a:endParaRPr lang="en-US" sz="2400" dirty="0"/>
          </a:p>
        </p:txBody>
      </p:sp>
      <p:sp>
        <p:nvSpPr>
          <p:cNvPr id="13" name="Shape 9"/>
          <p:cNvSpPr/>
          <p:nvPr/>
        </p:nvSpPr>
        <p:spPr>
          <a:xfrm>
            <a:off x="6250067" y="5989082"/>
            <a:ext cx="7616666" cy="1621393"/>
          </a:xfrm>
          <a:prstGeom prst="roundRect">
            <a:avLst>
              <a:gd name="adj" fmla="val 56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475809" y="6214824"/>
            <a:ext cx="2727484" cy="3408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5"/>
              </a:lnSpc>
              <a:buNone/>
            </a:pPr>
            <a:r>
              <a:rPr lang="en-US" sz="3200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Use Case</a:t>
            </a:r>
            <a:endParaRPr lang="en-US" sz="3200" dirty="0"/>
          </a:p>
        </p:txBody>
      </p:sp>
      <p:sp>
        <p:nvSpPr>
          <p:cNvPr id="15" name="Text 11"/>
          <p:cNvSpPr/>
          <p:nvPr/>
        </p:nvSpPr>
        <p:spPr>
          <a:xfrm>
            <a:off x="6475809" y="6686550"/>
            <a:ext cx="7165181" cy="6981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49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Ideal for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active websites, mobile and gaming applications, and big data analytics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400538"/>
            <a:ext cx="1140571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00" dirty="0">
                <a:solidFill>
                  <a:srgbClr val="272D45"/>
                </a:solidFill>
                <a:ea typeface="Kanit" pitchFamily="34" charset="-122"/>
                <a:cs typeface="Kanit" pitchFamily="34" charset="-120"/>
              </a:rPr>
              <a:t>Saving Money: Infrequently Accessed Data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3200" b="1" dirty="0">
                <a:solidFill>
                  <a:srgbClr val="272D45"/>
                </a:solidFill>
                <a:ea typeface="Kanit" pitchFamily="34" charset="-122"/>
                <a:cs typeface="Kanit" pitchFamily="34" charset="-120"/>
              </a:rPr>
              <a:t>S3 Standard-IA</a:t>
            </a:r>
            <a:endParaRPr lang="en-US" sz="3200" b="1" dirty="0"/>
          </a:p>
        </p:txBody>
      </p:sp>
      <p:sp>
        <p:nvSpPr>
          <p:cNvPr id="6" name="Text 4"/>
          <p:cNvSpPr/>
          <p:nvPr/>
        </p:nvSpPr>
        <p:spPr>
          <a:xfrm>
            <a:off x="864037" y="4421743"/>
            <a:ext cx="615005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Move infrequently accessed data to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S3 Standard-IA 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for lower storage costs while maintaining rapid access when needed.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623929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3200" b="1" dirty="0">
                <a:solidFill>
                  <a:srgbClr val="272D45"/>
                </a:solidFill>
                <a:ea typeface="Kanit" pitchFamily="34" charset="-122"/>
                <a:cs typeface="Kanit" pitchFamily="34" charset="-120"/>
              </a:rPr>
              <a:t>S3 One Zone-IA</a:t>
            </a:r>
            <a:endParaRPr lang="en-US" sz="3200" b="1" dirty="0"/>
          </a:p>
        </p:txBody>
      </p:sp>
      <p:sp>
        <p:nvSpPr>
          <p:cNvPr id="8" name="Text 6"/>
          <p:cNvSpPr/>
          <p:nvPr/>
        </p:nvSpPr>
        <p:spPr>
          <a:xfrm>
            <a:off x="7623929" y="4421743"/>
            <a:ext cx="6150054" cy="13313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For even lower costs, use S3 One Zone-IA 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if your data can be recreated or is replicated elsewhere.</a:t>
            </a:r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400538"/>
            <a:ext cx="749129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6000" dirty="0">
                <a:solidFill>
                  <a:srgbClr val="272D45"/>
                </a:solidFill>
                <a:ea typeface="Kanit" pitchFamily="34" charset="-122"/>
                <a:cs typeface="Kanit" pitchFamily="34" charset="-120"/>
              </a:rPr>
              <a:t>Saving Money: Archive Data</a:t>
            </a:r>
            <a:endParaRPr lang="en-US" sz="6000" dirty="0"/>
          </a:p>
        </p:txBody>
      </p:sp>
      <p:sp>
        <p:nvSpPr>
          <p:cNvPr id="5" name="Text 3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3200" b="1" dirty="0">
                <a:solidFill>
                  <a:srgbClr val="272D45"/>
                </a:solidFill>
                <a:ea typeface="Kanit" pitchFamily="34" charset="-122"/>
                <a:cs typeface="Kanit" pitchFamily="34" charset="-120"/>
              </a:rPr>
              <a:t>S3 Glacier</a:t>
            </a:r>
            <a:endParaRPr lang="en-US" sz="3200" b="1" dirty="0"/>
          </a:p>
        </p:txBody>
      </p:sp>
      <p:sp>
        <p:nvSpPr>
          <p:cNvPr id="6" name="Text 4"/>
          <p:cNvSpPr/>
          <p:nvPr/>
        </p:nvSpPr>
        <p:spPr>
          <a:xfrm>
            <a:off x="864037" y="4421743"/>
            <a:ext cx="615005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Move archive data to S3 Glacier for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long-term storage 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at significantly lower costs. Retrieval times range from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minutes to hours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623929" y="3789164"/>
            <a:ext cx="321397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3200" b="1" dirty="0">
                <a:solidFill>
                  <a:srgbClr val="272D45"/>
                </a:solidFill>
                <a:ea typeface="Kanit" pitchFamily="34" charset="-122"/>
                <a:cs typeface="Kanit" pitchFamily="34" charset="-120"/>
              </a:rPr>
              <a:t>S3 Glacier Deep Archive</a:t>
            </a:r>
            <a:endParaRPr lang="en-US" sz="3200" b="1" dirty="0"/>
          </a:p>
        </p:txBody>
      </p:sp>
      <p:sp>
        <p:nvSpPr>
          <p:cNvPr id="8" name="Text 6"/>
          <p:cNvSpPr/>
          <p:nvPr/>
        </p:nvSpPr>
        <p:spPr>
          <a:xfrm>
            <a:off x="7623928" y="4421742"/>
            <a:ext cx="6676271" cy="16615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For the lowest storage costs, use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S3 Glacier Deep Archive for data that is rarely accessed 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and can tolerate retrieval times of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12 to 48 hours.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886188"/>
            <a:ext cx="4933950" cy="445710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59473" y="607933"/>
            <a:ext cx="7597854" cy="1380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6"/>
              </a:lnSpc>
              <a:buNone/>
            </a:pPr>
            <a:r>
              <a:rPr lang="en-US" sz="5400" dirty="0">
                <a:solidFill>
                  <a:srgbClr val="272D45"/>
                </a:solidFill>
                <a:ea typeface="Kanit" pitchFamily="34" charset="-122"/>
                <a:cs typeface="Kanit" pitchFamily="34" charset="-120"/>
              </a:rPr>
              <a:t>Saving Money: </a:t>
            </a:r>
          </a:p>
          <a:p>
            <a:pPr marL="0" indent="0">
              <a:lnSpc>
                <a:spcPts val="5436"/>
              </a:lnSpc>
              <a:buNone/>
            </a:pPr>
            <a:r>
              <a:rPr lang="en-US" sz="5400" dirty="0">
                <a:solidFill>
                  <a:srgbClr val="272D45"/>
                </a:solidFill>
                <a:ea typeface="Kanit" pitchFamily="34" charset="-122"/>
                <a:cs typeface="Kanit" pitchFamily="34" charset="-120"/>
              </a:rPr>
              <a:t>Old Data Management</a:t>
            </a:r>
            <a:endParaRPr lang="en-US" sz="5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2319933"/>
            <a:ext cx="1104543" cy="17672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367" y="2540794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32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Identify Old Data</a:t>
            </a:r>
            <a:endParaRPr lang="en-US" sz="3200" b="1" dirty="0"/>
          </a:p>
        </p:txBody>
      </p:sp>
      <p:sp>
        <p:nvSpPr>
          <p:cNvPr id="9" name="Text 4"/>
          <p:cNvSpPr/>
          <p:nvPr/>
        </p:nvSpPr>
        <p:spPr>
          <a:xfrm>
            <a:off x="7695367" y="3018353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Use lifecycle rules to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identify data that has reached the end of its useful life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4087178"/>
            <a:ext cx="1104543" cy="176724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367" y="4308038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32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Set Expiration</a:t>
            </a:r>
            <a:endParaRPr lang="en-US" sz="3200" b="1" dirty="0"/>
          </a:p>
        </p:txBody>
      </p:sp>
      <p:sp>
        <p:nvSpPr>
          <p:cNvPr id="12" name="Text 6"/>
          <p:cNvSpPr/>
          <p:nvPr/>
        </p:nvSpPr>
        <p:spPr>
          <a:xfrm>
            <a:off x="7695367" y="4785598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Configure expiration actions to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automatically delete old data after a specified period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.</a:t>
            </a:r>
            <a:endParaRPr lang="en-US" sz="2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473" y="5854422"/>
            <a:ext cx="1104543" cy="176724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95367" y="6075283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32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Reduce Costs</a:t>
            </a:r>
            <a:endParaRPr lang="en-US" sz="3200" b="1" dirty="0"/>
          </a:p>
        </p:txBody>
      </p:sp>
      <p:sp>
        <p:nvSpPr>
          <p:cNvPr id="15" name="Text 8"/>
          <p:cNvSpPr/>
          <p:nvPr/>
        </p:nvSpPr>
        <p:spPr>
          <a:xfrm>
            <a:off x="7695367" y="6552843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By deleting unnecessary data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, you reduce storage costs and simplify data management.</a:t>
            </a:r>
            <a:endParaRPr 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" y="2557463"/>
            <a:ext cx="4983480" cy="31146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90655" y="888802"/>
            <a:ext cx="7735491" cy="12575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52"/>
              </a:lnSpc>
              <a:buNone/>
            </a:pPr>
            <a:r>
              <a:rPr lang="en-US" sz="4400" dirty="0">
                <a:solidFill>
                  <a:srgbClr val="272D45"/>
                </a:solidFill>
                <a:ea typeface="Kanit" pitchFamily="34" charset="-122"/>
                <a:cs typeface="Kanit" pitchFamily="34" charset="-120"/>
              </a:rPr>
              <a:t>Conclusion: </a:t>
            </a:r>
          </a:p>
          <a:p>
            <a:pPr marL="0" indent="0">
              <a:lnSpc>
                <a:spcPts val="4952"/>
              </a:lnSpc>
              <a:buNone/>
            </a:pPr>
            <a:r>
              <a:rPr lang="en-US" sz="4400" dirty="0">
                <a:solidFill>
                  <a:srgbClr val="272D45"/>
                </a:solidFill>
                <a:ea typeface="Kanit" pitchFamily="34" charset="-122"/>
                <a:cs typeface="Kanit" pitchFamily="34" charset="-120"/>
              </a:rPr>
              <a:t>Leveraging S3 Lifecycle Rules</a:t>
            </a:r>
            <a:endParaRPr lang="en-US" sz="4400" dirty="0"/>
          </a:p>
        </p:txBody>
      </p:sp>
      <p:sp>
        <p:nvSpPr>
          <p:cNvPr id="7" name="Shape 3"/>
          <p:cNvSpPr/>
          <p:nvPr/>
        </p:nvSpPr>
        <p:spPr>
          <a:xfrm>
            <a:off x="6190655" y="2448163"/>
            <a:ext cx="7957145" cy="1666637"/>
          </a:xfrm>
          <a:prstGeom prst="roundRect">
            <a:avLst>
              <a:gd name="adj" fmla="val 564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399490" y="2656999"/>
            <a:ext cx="2574488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76"/>
              </a:lnSpc>
              <a:buNone/>
            </a:pPr>
            <a:r>
              <a:rPr lang="en-US" sz="32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Optimize Storage Costs</a:t>
            </a:r>
            <a:endParaRPr lang="en-US" sz="3200" b="1" dirty="0"/>
          </a:p>
        </p:txBody>
      </p:sp>
      <p:sp>
        <p:nvSpPr>
          <p:cNvPr id="9" name="Text 5"/>
          <p:cNvSpPr/>
          <p:nvPr/>
        </p:nvSpPr>
        <p:spPr>
          <a:xfrm>
            <a:off x="6399490" y="3092172"/>
            <a:ext cx="7748310" cy="9594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By leveraging S3 Lifecycle Rules, you can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optimize your storage costs and ensure efficient data management 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in </a:t>
            </a:r>
          </a:p>
          <a:p>
            <a:pPr marL="0" indent="0">
              <a:lnSpc>
                <a:spcPts val="2535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AWS S3.</a:t>
            </a:r>
            <a:endParaRPr lang="en-US" sz="2400" dirty="0"/>
          </a:p>
        </p:txBody>
      </p:sp>
      <p:sp>
        <p:nvSpPr>
          <p:cNvPr id="10" name="Shape 6"/>
          <p:cNvSpPr/>
          <p:nvPr/>
        </p:nvSpPr>
        <p:spPr>
          <a:xfrm>
            <a:off x="6190655" y="4285813"/>
            <a:ext cx="7957145" cy="1496735"/>
          </a:xfrm>
          <a:prstGeom prst="roundRect">
            <a:avLst>
              <a:gd name="adj" fmla="val 564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399490" y="4469249"/>
            <a:ext cx="3188613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76"/>
              </a:lnSpc>
              <a:buNone/>
            </a:pPr>
            <a:r>
              <a:rPr lang="en-US" sz="32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Automate Data Management</a:t>
            </a:r>
            <a:endParaRPr lang="en-US" sz="3200" b="1" dirty="0"/>
          </a:p>
        </p:txBody>
      </p:sp>
      <p:sp>
        <p:nvSpPr>
          <p:cNvPr id="12" name="Text 8"/>
          <p:cNvSpPr/>
          <p:nvPr/>
        </p:nvSpPr>
        <p:spPr>
          <a:xfrm>
            <a:off x="6399490" y="4904423"/>
            <a:ext cx="7317819" cy="6438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Lifecycle rules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automate the process of moving data between storage classes and deleting unnecessary data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.</a:t>
            </a:r>
            <a:endParaRPr lang="en-US" sz="2400" dirty="0"/>
          </a:p>
        </p:txBody>
      </p:sp>
      <p:sp>
        <p:nvSpPr>
          <p:cNvPr id="13" name="Shape 9"/>
          <p:cNvSpPr/>
          <p:nvPr/>
        </p:nvSpPr>
        <p:spPr>
          <a:xfrm>
            <a:off x="6190655" y="5958364"/>
            <a:ext cx="7957145" cy="1877536"/>
          </a:xfrm>
          <a:prstGeom prst="roundRect">
            <a:avLst>
              <a:gd name="adj" fmla="val 564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399490" y="6167199"/>
            <a:ext cx="2515433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76"/>
              </a:lnSpc>
              <a:buNone/>
            </a:pPr>
            <a:r>
              <a:rPr lang="en-US" sz="32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Improve Efficiency</a:t>
            </a:r>
            <a:endParaRPr lang="en-US" sz="3200" b="1" dirty="0"/>
          </a:p>
        </p:txBody>
      </p:sp>
      <p:sp>
        <p:nvSpPr>
          <p:cNvPr id="15" name="Text 11"/>
          <p:cNvSpPr/>
          <p:nvPr/>
        </p:nvSpPr>
        <p:spPr>
          <a:xfrm>
            <a:off x="6399490" y="6602372"/>
            <a:ext cx="7317819" cy="10557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5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With proper implementation, you can significantly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reduce your S3 storage costs while maintaining optimal data access and compliance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3767852"/>
            <a:ext cx="776097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6000" dirty="0">
                <a:solidFill>
                  <a:srgbClr val="272D45"/>
                </a:solidFill>
                <a:ea typeface="Kanit" pitchFamily="34" charset="-122"/>
                <a:cs typeface="Kanit" pitchFamily="34" charset="-120"/>
              </a:rPr>
              <a:t>What Are S3 Lifecycle Rules?</a:t>
            </a:r>
            <a:endParaRPr lang="en-US" sz="6000" dirty="0"/>
          </a:p>
        </p:txBody>
      </p:sp>
      <p:sp>
        <p:nvSpPr>
          <p:cNvPr id="6" name="Shape 3"/>
          <p:cNvSpPr/>
          <p:nvPr/>
        </p:nvSpPr>
        <p:spPr>
          <a:xfrm>
            <a:off x="864037" y="4909661"/>
            <a:ext cx="4136231" cy="2638187"/>
          </a:xfrm>
          <a:prstGeom prst="roundRect">
            <a:avLst>
              <a:gd name="adj" fmla="val 3930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26093" y="517171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32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Definition</a:t>
            </a:r>
            <a:endParaRPr lang="en-US" sz="3200" b="1" dirty="0"/>
          </a:p>
        </p:txBody>
      </p:sp>
      <p:sp>
        <p:nvSpPr>
          <p:cNvPr id="8" name="Text 5"/>
          <p:cNvSpPr/>
          <p:nvPr/>
        </p:nvSpPr>
        <p:spPr>
          <a:xfrm>
            <a:off x="1126093" y="5705594"/>
            <a:ext cx="361211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Lifecycle rules in S3 allow you to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define actions on your objects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 based on their age or other criteria.</a:t>
            </a:r>
            <a:endParaRPr lang="en-US" sz="2400" dirty="0"/>
          </a:p>
        </p:txBody>
      </p:sp>
      <p:sp>
        <p:nvSpPr>
          <p:cNvPr id="9" name="Shape 6"/>
          <p:cNvSpPr/>
          <p:nvPr/>
        </p:nvSpPr>
        <p:spPr>
          <a:xfrm>
            <a:off x="5247084" y="4909661"/>
            <a:ext cx="4136231" cy="2638187"/>
          </a:xfrm>
          <a:prstGeom prst="roundRect">
            <a:avLst>
              <a:gd name="adj" fmla="val 3930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509141" y="517171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32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Transition Actions</a:t>
            </a:r>
            <a:endParaRPr lang="en-US" sz="3200" b="1" dirty="0"/>
          </a:p>
        </p:txBody>
      </p:sp>
      <p:sp>
        <p:nvSpPr>
          <p:cNvPr id="11" name="Text 8"/>
          <p:cNvSpPr/>
          <p:nvPr/>
        </p:nvSpPr>
        <p:spPr>
          <a:xfrm>
            <a:off x="5509141" y="5705594"/>
            <a:ext cx="361211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Move objects 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to a different storage class.</a:t>
            </a:r>
            <a:endParaRPr lang="en-US" sz="2400" dirty="0"/>
          </a:p>
        </p:txBody>
      </p:sp>
      <p:sp>
        <p:nvSpPr>
          <p:cNvPr id="12" name="Shape 9"/>
          <p:cNvSpPr/>
          <p:nvPr/>
        </p:nvSpPr>
        <p:spPr>
          <a:xfrm>
            <a:off x="9630132" y="4909661"/>
            <a:ext cx="4136231" cy="2638187"/>
          </a:xfrm>
          <a:prstGeom prst="roundRect">
            <a:avLst>
              <a:gd name="adj" fmla="val 3930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92189" y="517171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32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Expiration Actions</a:t>
            </a:r>
            <a:endParaRPr lang="en-US" sz="3200" b="1" dirty="0"/>
          </a:p>
        </p:txBody>
      </p:sp>
      <p:sp>
        <p:nvSpPr>
          <p:cNvPr id="14" name="Text 11"/>
          <p:cNvSpPr/>
          <p:nvPr/>
        </p:nvSpPr>
        <p:spPr>
          <a:xfrm>
            <a:off x="9892189" y="5705594"/>
            <a:ext cx="361211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Permanently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delete objects 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after a certain period.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007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77027" y="3538776"/>
            <a:ext cx="7232928" cy="7252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0"/>
              </a:lnSpc>
              <a:buNone/>
            </a:pPr>
            <a:r>
              <a:rPr lang="en-US" sz="5400" dirty="0">
                <a:solidFill>
                  <a:srgbClr val="272D45"/>
                </a:solidFill>
                <a:ea typeface="Kanit" pitchFamily="34" charset="-122"/>
                <a:cs typeface="Kanit" pitchFamily="34" charset="-120"/>
              </a:rPr>
              <a:t>S3 Storage Classes Overview</a:t>
            </a:r>
            <a:endParaRPr lang="en-US" sz="5400" dirty="0"/>
          </a:p>
        </p:txBody>
      </p:sp>
      <p:sp>
        <p:nvSpPr>
          <p:cNvPr id="6" name="Shape 3"/>
          <p:cNvSpPr/>
          <p:nvPr/>
        </p:nvSpPr>
        <p:spPr>
          <a:xfrm>
            <a:off x="977027" y="4872990"/>
            <a:ext cx="522089" cy="522089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85148" y="4959906"/>
            <a:ext cx="105847" cy="3481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1"/>
              </a:lnSpc>
              <a:buNone/>
            </a:pPr>
            <a:r>
              <a:rPr lang="en-US" sz="3200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1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1731169" y="4872990"/>
            <a:ext cx="2900720" cy="3625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5"/>
              </a:lnSpc>
              <a:buNone/>
            </a:pPr>
            <a:r>
              <a:rPr lang="en-US" sz="28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S3 Standard</a:t>
            </a:r>
            <a:endParaRPr lang="en-US" sz="2800" b="1" dirty="0"/>
          </a:p>
        </p:txBody>
      </p:sp>
      <p:sp>
        <p:nvSpPr>
          <p:cNvPr id="9" name="Text 6"/>
          <p:cNvSpPr/>
          <p:nvPr/>
        </p:nvSpPr>
        <p:spPr>
          <a:xfrm>
            <a:off x="1731169" y="5374718"/>
            <a:ext cx="3316605" cy="11137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24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General-purpose storage for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frequently accessed data.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5279827" y="4872990"/>
            <a:ext cx="522089" cy="522089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452705" y="4959906"/>
            <a:ext cx="176212" cy="3481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1"/>
              </a:lnSpc>
              <a:buNone/>
            </a:pPr>
            <a:r>
              <a:rPr lang="en-US" sz="3200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2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6033968" y="4872990"/>
            <a:ext cx="2900720" cy="3625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5"/>
              </a:lnSpc>
              <a:buNone/>
            </a:pPr>
            <a:r>
              <a:rPr lang="en-US" sz="28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S3 Intelligent-Tiering</a:t>
            </a:r>
            <a:endParaRPr lang="en-US" sz="2800" b="1" dirty="0"/>
          </a:p>
        </p:txBody>
      </p:sp>
      <p:sp>
        <p:nvSpPr>
          <p:cNvPr id="13" name="Text 10"/>
          <p:cNvSpPr/>
          <p:nvPr/>
        </p:nvSpPr>
        <p:spPr>
          <a:xfrm>
            <a:off x="6033968" y="5374719"/>
            <a:ext cx="3316605" cy="11137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24"/>
              </a:lnSpc>
              <a:buNone/>
            </a:pP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Automatically moves data 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to the most </a:t>
            </a:r>
          </a:p>
          <a:p>
            <a:pPr marL="0" indent="0">
              <a:lnSpc>
                <a:spcPts val="2924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cost-effective access tier.</a:t>
            </a:r>
            <a:endParaRPr lang="en-US" sz="2400" dirty="0"/>
          </a:p>
        </p:txBody>
      </p:sp>
      <p:sp>
        <p:nvSpPr>
          <p:cNvPr id="14" name="Shape 11"/>
          <p:cNvSpPr/>
          <p:nvPr/>
        </p:nvSpPr>
        <p:spPr>
          <a:xfrm>
            <a:off x="9582626" y="4872990"/>
            <a:ext cx="522089" cy="522089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754195" y="4959906"/>
            <a:ext cx="178951" cy="3481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1"/>
              </a:lnSpc>
              <a:buNone/>
            </a:pPr>
            <a:r>
              <a:rPr lang="en-US" sz="3200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3</a:t>
            </a:r>
            <a:endParaRPr lang="en-US" sz="3200" dirty="0"/>
          </a:p>
        </p:txBody>
      </p:sp>
      <p:sp>
        <p:nvSpPr>
          <p:cNvPr id="16" name="Text 13"/>
          <p:cNvSpPr/>
          <p:nvPr/>
        </p:nvSpPr>
        <p:spPr>
          <a:xfrm>
            <a:off x="10336768" y="4872990"/>
            <a:ext cx="3316605" cy="7250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5"/>
              </a:lnSpc>
              <a:buNone/>
            </a:pPr>
            <a:r>
              <a:rPr lang="en-US" sz="28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S3 Standard-IA (Infrequent Access)</a:t>
            </a:r>
            <a:endParaRPr lang="en-US" sz="2800" b="1" dirty="0"/>
          </a:p>
        </p:txBody>
      </p:sp>
      <p:sp>
        <p:nvSpPr>
          <p:cNvPr id="17" name="Text 14"/>
          <p:cNvSpPr/>
          <p:nvPr/>
        </p:nvSpPr>
        <p:spPr>
          <a:xfrm>
            <a:off x="10336768" y="5737264"/>
            <a:ext cx="3684032" cy="20986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24"/>
              </a:lnSpc>
              <a:buNone/>
            </a:pP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For data that is accessed less frequently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,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but requires rapid access when needed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. Lower cost for data accessed less frequently.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3017163"/>
            <a:ext cx="4869061" cy="219515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894636"/>
            <a:ext cx="653522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6000" dirty="0">
                <a:solidFill>
                  <a:srgbClr val="272D45"/>
                </a:solidFill>
                <a:ea typeface="Kanit" pitchFamily="34" charset="-122"/>
                <a:cs typeface="Kanit" pitchFamily="34" charset="-120"/>
              </a:rPr>
              <a:t>More S3 Storage Classes</a:t>
            </a:r>
            <a:endParaRPr lang="en-US" sz="6000" dirty="0"/>
          </a:p>
        </p:txBody>
      </p:sp>
      <p:sp>
        <p:nvSpPr>
          <p:cNvPr id="7" name="Shape 3"/>
          <p:cNvSpPr/>
          <p:nvPr/>
        </p:nvSpPr>
        <p:spPr>
          <a:xfrm>
            <a:off x="6350437" y="231409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71774" y="2406610"/>
            <a:ext cx="11263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4000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1</a:t>
            </a:r>
            <a:endParaRPr lang="en-US" sz="4000" dirty="0"/>
          </a:p>
        </p:txBody>
      </p:sp>
      <p:sp>
        <p:nvSpPr>
          <p:cNvPr id="9" name="Text 5"/>
          <p:cNvSpPr/>
          <p:nvPr/>
        </p:nvSpPr>
        <p:spPr>
          <a:xfrm>
            <a:off x="7152680" y="231409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36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S3 One Zone-IA</a:t>
            </a:r>
            <a:endParaRPr lang="en-US" sz="3600" b="1" dirty="0"/>
          </a:p>
        </p:txBody>
      </p:sp>
      <p:sp>
        <p:nvSpPr>
          <p:cNvPr id="10" name="Text 6"/>
          <p:cNvSpPr/>
          <p:nvPr/>
        </p:nvSpPr>
        <p:spPr>
          <a:xfrm>
            <a:off x="7152680" y="2847975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8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Lower cost option for </a:t>
            </a:r>
            <a:r>
              <a:rPr lang="en-US" sz="28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infrequently accessed data stored in a single availability zone</a:t>
            </a:r>
            <a:r>
              <a:rPr lang="en-US" sz="28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.</a:t>
            </a:r>
            <a:endParaRPr lang="en-US" sz="2800" dirty="0"/>
          </a:p>
        </p:txBody>
      </p:sp>
      <p:sp>
        <p:nvSpPr>
          <p:cNvPr id="11" name="Shape 7"/>
          <p:cNvSpPr/>
          <p:nvPr/>
        </p:nvSpPr>
        <p:spPr>
          <a:xfrm>
            <a:off x="6350437" y="416254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534388" y="4255056"/>
            <a:ext cx="187404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4000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2</a:t>
            </a:r>
            <a:endParaRPr lang="en-US" sz="4000" dirty="0"/>
          </a:p>
        </p:txBody>
      </p:sp>
      <p:sp>
        <p:nvSpPr>
          <p:cNvPr id="13" name="Text 9"/>
          <p:cNvSpPr/>
          <p:nvPr/>
        </p:nvSpPr>
        <p:spPr>
          <a:xfrm>
            <a:off x="7152680" y="416254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36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S3 Glacier</a:t>
            </a:r>
            <a:endParaRPr lang="en-US" sz="3600" b="1" dirty="0"/>
          </a:p>
        </p:txBody>
      </p:sp>
      <p:sp>
        <p:nvSpPr>
          <p:cNvPr id="14" name="Text 10"/>
          <p:cNvSpPr/>
          <p:nvPr/>
        </p:nvSpPr>
        <p:spPr>
          <a:xfrm>
            <a:off x="7152680" y="4696420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8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Low-cost storage for </a:t>
            </a:r>
            <a:r>
              <a:rPr lang="en-US" sz="28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data archiving</a:t>
            </a:r>
            <a:r>
              <a:rPr lang="en-US" sz="28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; retrieval times range from minutes to hours.</a:t>
            </a:r>
            <a:endParaRPr lang="en-US" sz="2800" dirty="0"/>
          </a:p>
        </p:txBody>
      </p:sp>
      <p:sp>
        <p:nvSpPr>
          <p:cNvPr id="15" name="Shape 11"/>
          <p:cNvSpPr/>
          <p:nvPr/>
        </p:nvSpPr>
        <p:spPr>
          <a:xfrm>
            <a:off x="6350437" y="601098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532959" y="6103501"/>
            <a:ext cx="19038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4000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3</a:t>
            </a:r>
            <a:endParaRPr lang="en-US" sz="4000" dirty="0"/>
          </a:p>
        </p:txBody>
      </p:sp>
      <p:sp>
        <p:nvSpPr>
          <p:cNvPr id="17" name="Text 13"/>
          <p:cNvSpPr/>
          <p:nvPr/>
        </p:nvSpPr>
        <p:spPr>
          <a:xfrm>
            <a:off x="7152680" y="6010989"/>
            <a:ext cx="321397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36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S3 Glacier Deep Archive</a:t>
            </a:r>
            <a:endParaRPr lang="en-US" sz="3600" b="1" dirty="0"/>
          </a:p>
        </p:txBody>
      </p:sp>
      <p:sp>
        <p:nvSpPr>
          <p:cNvPr id="18" name="Text 14"/>
          <p:cNvSpPr/>
          <p:nvPr/>
        </p:nvSpPr>
        <p:spPr>
          <a:xfrm>
            <a:off x="7152680" y="6544866"/>
            <a:ext cx="7261820" cy="9354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8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Lowest-cost storage for </a:t>
            </a:r>
            <a:r>
              <a:rPr lang="en-US" sz="28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long-term data archiving</a:t>
            </a:r>
            <a:r>
              <a:rPr lang="en-US" sz="28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; retrieval times range from 12 to 48 hours.</a:t>
            </a:r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249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53640" y="2714863"/>
            <a:ext cx="7048143" cy="556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80"/>
              </a:lnSpc>
              <a:buNone/>
            </a:pPr>
            <a:r>
              <a:rPr lang="en-US" sz="4800" dirty="0">
                <a:solidFill>
                  <a:srgbClr val="272D45"/>
                </a:solidFill>
                <a:ea typeface="Kanit" pitchFamily="34" charset="-122"/>
                <a:cs typeface="Kanit" pitchFamily="34" charset="-120"/>
              </a:rPr>
              <a:t>Setting Up Lifecycle Rules: Overview</a:t>
            </a:r>
            <a:endParaRPr lang="en-US" sz="4800" dirty="0"/>
          </a:p>
        </p:txBody>
      </p:sp>
      <p:sp>
        <p:nvSpPr>
          <p:cNvPr id="6" name="Text 3"/>
          <p:cNvSpPr/>
          <p:nvPr/>
        </p:nvSpPr>
        <p:spPr>
          <a:xfrm>
            <a:off x="2453640" y="3439478"/>
            <a:ext cx="11744960" cy="6680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42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You can set up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Lifecycle Rules through the AWS Management Console, AWS CLI, or using AWS SDKs.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 Here's an overview of how to do it via the AWS Management Console: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2709148" y="4307681"/>
            <a:ext cx="22860" cy="3431857"/>
          </a:xfrm>
          <a:prstGeom prst="roundRect">
            <a:avLst>
              <a:gd name="adj" fmla="val 327028"/>
            </a:avLst>
          </a:prstGeom>
          <a:solidFill>
            <a:srgbClr val="C5D2CF"/>
          </a:solidFill>
          <a:ln/>
        </p:spPr>
      </p:sp>
      <p:sp>
        <p:nvSpPr>
          <p:cNvPr id="8" name="Shape 5"/>
          <p:cNvSpPr/>
          <p:nvPr/>
        </p:nvSpPr>
        <p:spPr>
          <a:xfrm>
            <a:off x="2897922" y="4696539"/>
            <a:ext cx="622935" cy="22860"/>
          </a:xfrm>
          <a:prstGeom prst="roundRect">
            <a:avLst>
              <a:gd name="adj" fmla="val 327028"/>
            </a:avLst>
          </a:prstGeom>
          <a:solidFill>
            <a:srgbClr val="C5D2CF"/>
          </a:solidFill>
          <a:ln/>
        </p:spPr>
      </p:sp>
      <p:sp>
        <p:nvSpPr>
          <p:cNvPr id="9" name="Shape 6"/>
          <p:cNvSpPr/>
          <p:nvPr/>
        </p:nvSpPr>
        <p:spPr>
          <a:xfrm>
            <a:off x="2520375" y="4507825"/>
            <a:ext cx="400407" cy="400407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2679918" y="4574500"/>
            <a:ext cx="81201" cy="2669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2"/>
              </a:lnSpc>
              <a:buNone/>
            </a:pPr>
            <a:r>
              <a:rPr lang="en-US" sz="3600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1</a:t>
            </a:r>
            <a:endParaRPr lang="en-US" sz="3600" dirty="0"/>
          </a:p>
        </p:txBody>
      </p:sp>
      <p:sp>
        <p:nvSpPr>
          <p:cNvPr id="11" name="Text 8"/>
          <p:cNvSpPr/>
          <p:nvPr/>
        </p:nvSpPr>
        <p:spPr>
          <a:xfrm>
            <a:off x="3699510" y="4485561"/>
            <a:ext cx="2908102" cy="2781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90"/>
              </a:lnSpc>
              <a:buNone/>
            </a:pPr>
            <a:r>
              <a:rPr lang="en-US" sz="28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Step 1: Navigate to S3 Console</a:t>
            </a:r>
            <a:endParaRPr lang="en-US" sz="2800" b="1" dirty="0"/>
          </a:p>
        </p:txBody>
      </p:sp>
      <p:sp>
        <p:nvSpPr>
          <p:cNvPr id="12" name="Text 9"/>
          <p:cNvSpPr/>
          <p:nvPr/>
        </p:nvSpPr>
        <p:spPr>
          <a:xfrm>
            <a:off x="3699510" y="4870371"/>
            <a:ext cx="8898890" cy="284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42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Log in to the </a:t>
            </a:r>
            <a:r>
              <a:rPr lang="en-US" sz="2400" u="sng" dirty="0">
                <a:solidFill>
                  <a:srgbClr val="437066"/>
                </a:solidFill>
                <a:ea typeface="Martel Sans" pitchFamily="34" charset="-122"/>
                <a:cs typeface="Martel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 Management Console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 and navigate to the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S3 service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.</a:t>
            </a:r>
            <a:endParaRPr lang="en-US" sz="2400" dirty="0"/>
          </a:p>
        </p:txBody>
      </p:sp>
      <p:sp>
        <p:nvSpPr>
          <p:cNvPr id="13" name="Shape 10"/>
          <p:cNvSpPr/>
          <p:nvPr/>
        </p:nvSpPr>
        <p:spPr>
          <a:xfrm>
            <a:off x="2897922" y="5899785"/>
            <a:ext cx="622935" cy="22860"/>
          </a:xfrm>
          <a:prstGeom prst="roundRect">
            <a:avLst>
              <a:gd name="adj" fmla="val 327028"/>
            </a:avLst>
          </a:prstGeom>
          <a:solidFill>
            <a:srgbClr val="C5D2CF"/>
          </a:solidFill>
          <a:ln/>
        </p:spPr>
      </p:sp>
      <p:sp>
        <p:nvSpPr>
          <p:cNvPr id="14" name="Shape 11"/>
          <p:cNvSpPr/>
          <p:nvPr/>
        </p:nvSpPr>
        <p:spPr>
          <a:xfrm>
            <a:off x="2520375" y="5711071"/>
            <a:ext cx="400407" cy="400407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2653010" y="5777746"/>
            <a:ext cx="135017" cy="2669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2"/>
              </a:lnSpc>
              <a:buNone/>
            </a:pPr>
            <a:r>
              <a:rPr lang="en-US" sz="3600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2</a:t>
            </a:r>
            <a:endParaRPr lang="en-US" sz="3600" dirty="0"/>
          </a:p>
        </p:txBody>
      </p:sp>
      <p:sp>
        <p:nvSpPr>
          <p:cNvPr id="16" name="Text 13"/>
          <p:cNvSpPr/>
          <p:nvPr/>
        </p:nvSpPr>
        <p:spPr>
          <a:xfrm>
            <a:off x="3699510" y="5688806"/>
            <a:ext cx="2224921" cy="2781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90"/>
              </a:lnSpc>
              <a:buNone/>
            </a:pPr>
            <a:r>
              <a:rPr lang="en-US" sz="28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Step 2: Select a Bucket</a:t>
            </a:r>
            <a:endParaRPr lang="en-US" sz="2800" b="1" dirty="0"/>
          </a:p>
        </p:txBody>
      </p:sp>
      <p:sp>
        <p:nvSpPr>
          <p:cNvPr id="17" name="Text 14"/>
          <p:cNvSpPr/>
          <p:nvPr/>
        </p:nvSpPr>
        <p:spPr>
          <a:xfrm>
            <a:off x="3699510" y="6073616"/>
            <a:ext cx="8477131" cy="284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42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Choose the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bucket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 where you want to apply the lifecycle rules.</a:t>
            </a:r>
            <a:endParaRPr lang="en-US" sz="2400" dirty="0"/>
          </a:p>
        </p:txBody>
      </p:sp>
      <p:sp>
        <p:nvSpPr>
          <p:cNvPr id="18" name="Shape 15"/>
          <p:cNvSpPr/>
          <p:nvPr/>
        </p:nvSpPr>
        <p:spPr>
          <a:xfrm>
            <a:off x="2897922" y="7103031"/>
            <a:ext cx="622935" cy="22860"/>
          </a:xfrm>
          <a:prstGeom prst="roundRect">
            <a:avLst>
              <a:gd name="adj" fmla="val 327028"/>
            </a:avLst>
          </a:prstGeom>
          <a:solidFill>
            <a:srgbClr val="C5D2CF"/>
          </a:solidFill>
          <a:ln/>
        </p:spPr>
      </p:sp>
      <p:sp>
        <p:nvSpPr>
          <p:cNvPr id="19" name="Shape 16"/>
          <p:cNvSpPr/>
          <p:nvPr/>
        </p:nvSpPr>
        <p:spPr>
          <a:xfrm>
            <a:off x="2520375" y="6914317"/>
            <a:ext cx="400407" cy="400407"/>
          </a:xfrm>
          <a:prstGeom prst="roundRect">
            <a:avLst>
              <a:gd name="adj" fmla="val 1867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2651939" y="6980992"/>
            <a:ext cx="137160" cy="2669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02"/>
              </a:lnSpc>
              <a:buNone/>
            </a:pPr>
            <a:r>
              <a:rPr lang="en-US" sz="3600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3</a:t>
            </a:r>
            <a:endParaRPr lang="en-US" sz="3600" dirty="0"/>
          </a:p>
        </p:txBody>
      </p:sp>
      <p:sp>
        <p:nvSpPr>
          <p:cNvPr id="21" name="Text 18"/>
          <p:cNvSpPr/>
          <p:nvPr/>
        </p:nvSpPr>
        <p:spPr>
          <a:xfrm>
            <a:off x="3699510" y="6892052"/>
            <a:ext cx="2963823" cy="2781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90"/>
              </a:lnSpc>
              <a:buNone/>
            </a:pPr>
            <a:r>
              <a:rPr lang="en-US" sz="28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Step 3: Open Management Tab</a:t>
            </a:r>
            <a:endParaRPr lang="en-US" sz="2800" b="1" dirty="0"/>
          </a:p>
        </p:txBody>
      </p:sp>
      <p:sp>
        <p:nvSpPr>
          <p:cNvPr id="22" name="Text 19"/>
          <p:cNvSpPr/>
          <p:nvPr/>
        </p:nvSpPr>
        <p:spPr>
          <a:xfrm>
            <a:off x="3699510" y="7276862"/>
            <a:ext cx="8477131" cy="284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42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Click on the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Management tab 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and then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click Create lifecycle rule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78" y="1611511"/>
            <a:ext cx="4998125" cy="500645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70057" y="1005721"/>
            <a:ext cx="7776686" cy="12208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en-US" sz="5400" dirty="0">
                <a:solidFill>
                  <a:srgbClr val="272D45"/>
                </a:solidFill>
                <a:ea typeface="Kanit" pitchFamily="34" charset="-122"/>
                <a:cs typeface="Kanit" pitchFamily="34" charset="-120"/>
              </a:rPr>
              <a:t>Setting Up Lifecycle Rules: Configuration</a:t>
            </a:r>
            <a:endParaRPr lang="en-US" sz="5400" dirty="0"/>
          </a:p>
        </p:txBody>
      </p:sp>
      <p:sp>
        <p:nvSpPr>
          <p:cNvPr id="7" name="Shape 3"/>
          <p:cNvSpPr/>
          <p:nvPr/>
        </p:nvSpPr>
        <p:spPr>
          <a:xfrm>
            <a:off x="6451521" y="2519482"/>
            <a:ext cx="22860" cy="4704278"/>
          </a:xfrm>
          <a:prstGeom prst="roundRect">
            <a:avLst>
              <a:gd name="adj" fmla="val 358892"/>
            </a:avLst>
          </a:prstGeom>
          <a:solidFill>
            <a:srgbClr val="C5D2CF"/>
          </a:solidFill>
          <a:ln/>
        </p:spPr>
      </p:sp>
      <p:sp>
        <p:nvSpPr>
          <p:cNvPr id="8" name="Shape 4"/>
          <p:cNvSpPr/>
          <p:nvPr/>
        </p:nvSpPr>
        <p:spPr>
          <a:xfrm>
            <a:off x="6659820" y="2947392"/>
            <a:ext cx="683657" cy="22860"/>
          </a:xfrm>
          <a:prstGeom prst="roundRect">
            <a:avLst>
              <a:gd name="adj" fmla="val 358892"/>
            </a:avLst>
          </a:prstGeom>
          <a:solidFill>
            <a:srgbClr val="C5D2CF"/>
          </a:solidFill>
          <a:ln/>
        </p:spPr>
      </p:sp>
      <p:sp>
        <p:nvSpPr>
          <p:cNvPr id="9" name="Shape 5"/>
          <p:cNvSpPr/>
          <p:nvPr/>
        </p:nvSpPr>
        <p:spPr>
          <a:xfrm>
            <a:off x="6243221" y="2739152"/>
            <a:ext cx="439460" cy="439460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418362" y="2812375"/>
            <a:ext cx="89059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3600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1</a:t>
            </a:r>
            <a:endParaRPr lang="en-US" sz="3600" dirty="0"/>
          </a:p>
        </p:txBody>
      </p:sp>
      <p:sp>
        <p:nvSpPr>
          <p:cNvPr id="11" name="Text 7"/>
          <p:cNvSpPr/>
          <p:nvPr/>
        </p:nvSpPr>
        <p:spPr>
          <a:xfrm>
            <a:off x="7537252" y="2714744"/>
            <a:ext cx="2719387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32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Step 4: Define Rule Scope</a:t>
            </a:r>
            <a:endParaRPr lang="en-US" sz="3200" b="1" dirty="0"/>
          </a:p>
        </p:txBody>
      </p:sp>
      <p:sp>
        <p:nvSpPr>
          <p:cNvPr id="12" name="Text 8"/>
          <p:cNvSpPr/>
          <p:nvPr/>
        </p:nvSpPr>
        <p:spPr>
          <a:xfrm>
            <a:off x="7537252" y="3137059"/>
            <a:ext cx="6409492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Enter a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rule name 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and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define the scope of the rule 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by specifying the prefix or tags to filter objects.</a:t>
            </a:r>
            <a:endParaRPr lang="en-US" sz="2400" dirty="0"/>
          </a:p>
        </p:txBody>
      </p:sp>
      <p:sp>
        <p:nvSpPr>
          <p:cNvPr id="13" name="Shape 9"/>
          <p:cNvSpPr/>
          <p:nvPr/>
        </p:nvSpPr>
        <p:spPr>
          <a:xfrm>
            <a:off x="6659820" y="4580573"/>
            <a:ext cx="683657" cy="22860"/>
          </a:xfrm>
          <a:prstGeom prst="roundRect">
            <a:avLst>
              <a:gd name="adj" fmla="val 358892"/>
            </a:avLst>
          </a:prstGeom>
          <a:solidFill>
            <a:srgbClr val="C5D2CF"/>
          </a:solidFill>
          <a:ln/>
        </p:spPr>
      </p:sp>
      <p:sp>
        <p:nvSpPr>
          <p:cNvPr id="14" name="Shape 10"/>
          <p:cNvSpPr/>
          <p:nvPr/>
        </p:nvSpPr>
        <p:spPr>
          <a:xfrm>
            <a:off x="6243221" y="4372332"/>
            <a:ext cx="439460" cy="439460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388834" y="4445556"/>
            <a:ext cx="148233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3600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2</a:t>
            </a:r>
            <a:endParaRPr lang="en-US" sz="3600" dirty="0"/>
          </a:p>
        </p:txBody>
      </p:sp>
      <p:sp>
        <p:nvSpPr>
          <p:cNvPr id="16" name="Text 12"/>
          <p:cNvSpPr/>
          <p:nvPr/>
        </p:nvSpPr>
        <p:spPr>
          <a:xfrm>
            <a:off x="7537252" y="4347924"/>
            <a:ext cx="380202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32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Step 5: Configure Transition Actions</a:t>
            </a:r>
            <a:endParaRPr lang="en-US" sz="3200" b="1" dirty="0"/>
          </a:p>
        </p:txBody>
      </p:sp>
      <p:sp>
        <p:nvSpPr>
          <p:cNvPr id="17" name="Text 13"/>
          <p:cNvSpPr/>
          <p:nvPr/>
        </p:nvSpPr>
        <p:spPr>
          <a:xfrm>
            <a:off x="7537252" y="4770239"/>
            <a:ext cx="6409492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Add a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transition action based on object age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. Example: Move objects to S3 Standard-IA after 30 days, and to S3 Glacier after 90 days.</a:t>
            </a:r>
            <a:endParaRPr lang="en-US" sz="2400" dirty="0"/>
          </a:p>
        </p:txBody>
      </p:sp>
      <p:sp>
        <p:nvSpPr>
          <p:cNvPr id="18" name="Shape 14"/>
          <p:cNvSpPr/>
          <p:nvPr/>
        </p:nvSpPr>
        <p:spPr>
          <a:xfrm>
            <a:off x="6659820" y="6213753"/>
            <a:ext cx="683657" cy="22860"/>
          </a:xfrm>
          <a:prstGeom prst="roundRect">
            <a:avLst>
              <a:gd name="adj" fmla="val 358892"/>
            </a:avLst>
          </a:prstGeom>
          <a:solidFill>
            <a:srgbClr val="C5D2CF"/>
          </a:solidFill>
          <a:ln/>
        </p:spPr>
      </p:sp>
      <p:sp>
        <p:nvSpPr>
          <p:cNvPr id="19" name="Shape 15"/>
          <p:cNvSpPr/>
          <p:nvPr/>
        </p:nvSpPr>
        <p:spPr>
          <a:xfrm>
            <a:off x="6243221" y="6005513"/>
            <a:ext cx="439460" cy="439460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387644" y="6078736"/>
            <a:ext cx="150614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3600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3</a:t>
            </a:r>
            <a:endParaRPr lang="en-US" sz="3600" dirty="0"/>
          </a:p>
        </p:txBody>
      </p:sp>
      <p:sp>
        <p:nvSpPr>
          <p:cNvPr id="21" name="Text 17"/>
          <p:cNvSpPr/>
          <p:nvPr/>
        </p:nvSpPr>
        <p:spPr>
          <a:xfrm>
            <a:off x="7537252" y="5981105"/>
            <a:ext cx="3845719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32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Step 6: Configure Expiration Actions</a:t>
            </a:r>
            <a:endParaRPr lang="en-US" sz="3200" b="1" dirty="0"/>
          </a:p>
        </p:txBody>
      </p:sp>
      <p:sp>
        <p:nvSpPr>
          <p:cNvPr id="22" name="Text 18"/>
          <p:cNvSpPr/>
          <p:nvPr/>
        </p:nvSpPr>
        <p:spPr>
          <a:xfrm>
            <a:off x="7537252" y="6403418"/>
            <a:ext cx="6463228" cy="11276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Add an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expiration action to delete objects after a certain period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. Example: Permanently delete objects after 365 days.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106" y="2046565"/>
            <a:ext cx="4934069" cy="413646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3073" y="953095"/>
            <a:ext cx="7365444" cy="690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36"/>
              </a:lnSpc>
              <a:buNone/>
            </a:pPr>
            <a:r>
              <a:rPr lang="en-US" sz="4800" dirty="0">
                <a:solidFill>
                  <a:srgbClr val="272D45"/>
                </a:solidFill>
                <a:ea typeface="Kanit" pitchFamily="34" charset="-122"/>
                <a:cs typeface="Kanit" pitchFamily="34" charset="-120"/>
              </a:rPr>
              <a:t>Finalizing Lifecycle Rule Setup</a:t>
            </a:r>
            <a:endParaRPr lang="en-US" sz="4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1974771"/>
            <a:ext cx="1104543" cy="17672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967" y="2195632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32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Review Configurations</a:t>
            </a:r>
            <a:endParaRPr lang="en-US" sz="3200" b="1" dirty="0"/>
          </a:p>
        </p:txBody>
      </p:sp>
      <p:sp>
        <p:nvSpPr>
          <p:cNvPr id="9" name="Text 4"/>
          <p:cNvSpPr/>
          <p:nvPr/>
        </p:nvSpPr>
        <p:spPr>
          <a:xfrm>
            <a:off x="2208967" y="2673191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Carefully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review all the configurations 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you've set for the lifecycle rule.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3742015"/>
            <a:ext cx="1104543" cy="176724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967" y="3962876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32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Save the Rule</a:t>
            </a:r>
            <a:endParaRPr lang="en-US" sz="3200" b="1" dirty="0"/>
          </a:p>
        </p:txBody>
      </p:sp>
      <p:sp>
        <p:nvSpPr>
          <p:cNvPr id="12" name="Text 6"/>
          <p:cNvSpPr/>
          <p:nvPr/>
        </p:nvSpPr>
        <p:spPr>
          <a:xfrm>
            <a:off x="2208967" y="4440436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Click the "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Create rule" button 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to save and activate the lifecycle rule.</a:t>
            </a:r>
            <a:endParaRPr lang="en-US" sz="2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5509260"/>
            <a:ext cx="1104543" cy="176724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967" y="5730121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32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Monitor and Adjust</a:t>
            </a:r>
            <a:endParaRPr lang="en-US" sz="3200" b="1" dirty="0"/>
          </a:p>
        </p:txBody>
      </p:sp>
      <p:sp>
        <p:nvSpPr>
          <p:cNvPr id="15" name="Text 8"/>
          <p:cNvSpPr/>
          <p:nvPr/>
        </p:nvSpPr>
        <p:spPr>
          <a:xfrm>
            <a:off x="2208967" y="6207681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Regularly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monitor the rule's effectiveness and adjust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 as needed.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400538"/>
            <a:ext cx="754189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6000" dirty="0">
                <a:solidFill>
                  <a:srgbClr val="272D45"/>
                </a:solidFill>
                <a:ea typeface="Kanit" pitchFamily="34" charset="-122"/>
                <a:cs typeface="Kanit" pitchFamily="34" charset="-120"/>
              </a:rPr>
              <a:t>Example Use Case: Scenario</a:t>
            </a:r>
            <a:endParaRPr lang="en-US" sz="6000" dirty="0"/>
          </a:p>
        </p:txBody>
      </p:sp>
      <p:sp>
        <p:nvSpPr>
          <p:cNvPr id="5" name="Text 3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3200" dirty="0">
                <a:solidFill>
                  <a:srgbClr val="272D45"/>
                </a:solidFill>
                <a:ea typeface="Kanit" pitchFamily="34" charset="-122"/>
                <a:cs typeface="Kanit" pitchFamily="34" charset="-120"/>
              </a:rPr>
              <a:t>Data Access Pattern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864036" y="4421742"/>
            <a:ext cx="6590863" cy="14964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You have a bucket where data is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frequently accessed for the first 30 days, infrequently accessed for the next 60 days, and rarely accessed afterward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623929" y="3789164"/>
            <a:ext cx="341268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3200" dirty="0">
                <a:solidFill>
                  <a:srgbClr val="272D45"/>
                </a:solidFill>
                <a:ea typeface="Kanit" pitchFamily="34" charset="-122"/>
                <a:cs typeface="Kanit" pitchFamily="34" charset="-120"/>
              </a:rPr>
              <a:t>Optimal Storage Solution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7623929" y="4421742"/>
            <a:ext cx="6150054" cy="13186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Set up a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lifecycle rule 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with transitions to match this access pattern,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moving data through different storage classes as it ages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74" y="2189321"/>
            <a:ext cx="4910733" cy="38508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92215" y="1178362"/>
            <a:ext cx="6950988" cy="719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66"/>
              </a:lnSpc>
              <a:buNone/>
            </a:pPr>
            <a:r>
              <a:rPr lang="en-US" sz="5400" dirty="0">
                <a:solidFill>
                  <a:srgbClr val="272D45"/>
                </a:solidFill>
                <a:ea typeface="Kanit" pitchFamily="34" charset="-122"/>
                <a:cs typeface="Kanit" pitchFamily="34" charset="-120"/>
              </a:rPr>
              <a:t>Example Use Case: Solution</a:t>
            </a:r>
            <a:endParaRPr lang="en-US" sz="5400" dirty="0"/>
          </a:p>
        </p:txBody>
      </p:sp>
      <p:sp>
        <p:nvSpPr>
          <p:cNvPr id="7" name="Shape 3"/>
          <p:cNvSpPr/>
          <p:nvPr/>
        </p:nvSpPr>
        <p:spPr>
          <a:xfrm>
            <a:off x="6622256" y="2243138"/>
            <a:ext cx="30480" cy="4808101"/>
          </a:xfrm>
          <a:prstGeom prst="roundRect">
            <a:avLst>
              <a:gd name="adj" fmla="val 317286"/>
            </a:avLst>
          </a:prstGeom>
          <a:solidFill>
            <a:srgbClr val="C5D2CF"/>
          </a:solidFill>
          <a:ln/>
        </p:spPr>
      </p:sp>
      <p:sp>
        <p:nvSpPr>
          <p:cNvPr id="8" name="Shape 4"/>
          <p:cNvSpPr/>
          <p:nvPr/>
        </p:nvSpPr>
        <p:spPr>
          <a:xfrm>
            <a:off x="6866037" y="2745819"/>
            <a:ext cx="805815" cy="30480"/>
          </a:xfrm>
          <a:prstGeom prst="roundRect">
            <a:avLst>
              <a:gd name="adj" fmla="val 317286"/>
            </a:avLst>
          </a:prstGeom>
          <a:solidFill>
            <a:srgbClr val="C5D2CF"/>
          </a:solidFill>
          <a:ln/>
        </p:spPr>
      </p:sp>
      <p:sp>
        <p:nvSpPr>
          <p:cNvPr id="9" name="Shape 5"/>
          <p:cNvSpPr/>
          <p:nvPr/>
        </p:nvSpPr>
        <p:spPr>
          <a:xfrm>
            <a:off x="6378476" y="2502098"/>
            <a:ext cx="518041" cy="518041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584930" y="2588419"/>
            <a:ext cx="105013" cy="345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20"/>
              </a:lnSpc>
              <a:buNone/>
            </a:pPr>
            <a:r>
              <a:rPr lang="en-US" sz="3200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1</a:t>
            </a:r>
            <a:endParaRPr lang="en-US" sz="3200" dirty="0"/>
          </a:p>
        </p:txBody>
      </p:sp>
      <p:sp>
        <p:nvSpPr>
          <p:cNvPr id="11" name="Text 7"/>
          <p:cNvSpPr/>
          <p:nvPr/>
        </p:nvSpPr>
        <p:spPr>
          <a:xfrm>
            <a:off x="7903845" y="2473285"/>
            <a:ext cx="2878217" cy="3596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33"/>
              </a:lnSpc>
              <a:buNone/>
            </a:pPr>
            <a:r>
              <a:rPr lang="en-US" sz="28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Day 0-30</a:t>
            </a:r>
            <a:endParaRPr lang="en-US" sz="2800" b="1" dirty="0"/>
          </a:p>
        </p:txBody>
      </p:sp>
      <p:sp>
        <p:nvSpPr>
          <p:cNvPr id="12" name="Text 8"/>
          <p:cNvSpPr/>
          <p:nvPr/>
        </p:nvSpPr>
        <p:spPr>
          <a:xfrm>
            <a:off x="7903845" y="2971086"/>
            <a:ext cx="5920740" cy="3683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01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Store data in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S3 Standard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 for frequent access.</a:t>
            </a:r>
            <a:endParaRPr lang="en-US" sz="2400" dirty="0"/>
          </a:p>
        </p:txBody>
      </p:sp>
      <p:sp>
        <p:nvSpPr>
          <p:cNvPr id="13" name="Shape 9"/>
          <p:cNvSpPr/>
          <p:nvPr/>
        </p:nvSpPr>
        <p:spPr>
          <a:xfrm>
            <a:off x="6866037" y="4302443"/>
            <a:ext cx="805815" cy="30480"/>
          </a:xfrm>
          <a:prstGeom prst="roundRect">
            <a:avLst>
              <a:gd name="adj" fmla="val 317286"/>
            </a:avLst>
          </a:prstGeom>
          <a:solidFill>
            <a:srgbClr val="C5D2CF"/>
          </a:solidFill>
          <a:ln/>
        </p:spPr>
      </p:sp>
      <p:sp>
        <p:nvSpPr>
          <p:cNvPr id="14" name="Shape 10"/>
          <p:cNvSpPr/>
          <p:nvPr/>
        </p:nvSpPr>
        <p:spPr>
          <a:xfrm>
            <a:off x="6378476" y="4058722"/>
            <a:ext cx="518041" cy="518041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550045" y="4145042"/>
            <a:ext cx="174784" cy="345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20"/>
              </a:lnSpc>
              <a:buNone/>
            </a:pPr>
            <a:r>
              <a:rPr lang="en-US" sz="3200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2</a:t>
            </a:r>
            <a:endParaRPr lang="en-US" sz="3200" dirty="0"/>
          </a:p>
        </p:txBody>
      </p:sp>
      <p:sp>
        <p:nvSpPr>
          <p:cNvPr id="16" name="Text 12"/>
          <p:cNvSpPr/>
          <p:nvPr/>
        </p:nvSpPr>
        <p:spPr>
          <a:xfrm>
            <a:off x="7903845" y="4029908"/>
            <a:ext cx="2878217" cy="3596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33"/>
              </a:lnSpc>
              <a:buNone/>
            </a:pPr>
            <a:r>
              <a:rPr lang="en-US" sz="28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Day 31-90</a:t>
            </a:r>
            <a:endParaRPr lang="en-US" sz="2800" b="1" dirty="0"/>
          </a:p>
        </p:txBody>
      </p:sp>
      <p:sp>
        <p:nvSpPr>
          <p:cNvPr id="17" name="Text 13"/>
          <p:cNvSpPr/>
          <p:nvPr/>
        </p:nvSpPr>
        <p:spPr>
          <a:xfrm>
            <a:off x="7903845" y="4527709"/>
            <a:ext cx="5920740" cy="7367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01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Transition data to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S3 Standard-IA 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for infrequent access.</a:t>
            </a:r>
            <a:endParaRPr lang="en-US" sz="2400" dirty="0"/>
          </a:p>
        </p:txBody>
      </p:sp>
      <p:sp>
        <p:nvSpPr>
          <p:cNvPr id="18" name="Shape 14"/>
          <p:cNvSpPr/>
          <p:nvPr/>
        </p:nvSpPr>
        <p:spPr>
          <a:xfrm>
            <a:off x="6866037" y="6227445"/>
            <a:ext cx="805815" cy="30480"/>
          </a:xfrm>
          <a:prstGeom prst="roundRect">
            <a:avLst>
              <a:gd name="adj" fmla="val 317286"/>
            </a:avLst>
          </a:prstGeom>
          <a:solidFill>
            <a:srgbClr val="C5D2CF"/>
          </a:solidFill>
          <a:ln/>
        </p:spPr>
      </p:sp>
      <p:sp>
        <p:nvSpPr>
          <p:cNvPr id="19" name="Shape 15"/>
          <p:cNvSpPr/>
          <p:nvPr/>
        </p:nvSpPr>
        <p:spPr>
          <a:xfrm>
            <a:off x="6378476" y="5983724"/>
            <a:ext cx="518041" cy="518041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548735" y="6070044"/>
            <a:ext cx="177522" cy="345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20"/>
              </a:lnSpc>
              <a:buNone/>
            </a:pPr>
            <a:r>
              <a:rPr lang="en-US" sz="3200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3</a:t>
            </a:r>
            <a:endParaRPr lang="en-US" sz="3200" dirty="0"/>
          </a:p>
        </p:txBody>
      </p:sp>
      <p:sp>
        <p:nvSpPr>
          <p:cNvPr id="21" name="Text 17"/>
          <p:cNvSpPr/>
          <p:nvPr/>
        </p:nvSpPr>
        <p:spPr>
          <a:xfrm>
            <a:off x="7903845" y="5954911"/>
            <a:ext cx="2878217" cy="3596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33"/>
              </a:lnSpc>
              <a:buNone/>
            </a:pPr>
            <a:r>
              <a:rPr lang="en-US" sz="2800" b="1" dirty="0">
                <a:solidFill>
                  <a:srgbClr val="2C3249"/>
                </a:solidFill>
                <a:ea typeface="Kanit" pitchFamily="34" charset="-122"/>
                <a:cs typeface="Kanit" pitchFamily="34" charset="-120"/>
              </a:rPr>
              <a:t>Day 91 onwards</a:t>
            </a:r>
            <a:endParaRPr lang="en-US" sz="2800" b="1" dirty="0"/>
          </a:p>
        </p:txBody>
      </p:sp>
      <p:sp>
        <p:nvSpPr>
          <p:cNvPr id="22" name="Text 18"/>
          <p:cNvSpPr/>
          <p:nvPr/>
        </p:nvSpPr>
        <p:spPr>
          <a:xfrm>
            <a:off x="7903845" y="6452711"/>
            <a:ext cx="5920740" cy="3683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01"/>
              </a:lnSpc>
              <a:buNone/>
            </a:pP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Transition data to </a:t>
            </a:r>
            <a:r>
              <a:rPr lang="en-US" sz="2400" dirty="0">
                <a:solidFill>
                  <a:srgbClr val="FF0000"/>
                </a:solidFill>
                <a:ea typeface="Martel Sans" pitchFamily="34" charset="-122"/>
                <a:cs typeface="Martel Sans" pitchFamily="34" charset="-120"/>
              </a:rPr>
              <a:t>S3 Glacier</a:t>
            </a:r>
            <a:r>
              <a:rPr lang="en-US" sz="2400" dirty="0">
                <a:solidFill>
                  <a:srgbClr val="2C3249"/>
                </a:solidFill>
                <a:ea typeface="Martel Sans" pitchFamily="34" charset="-122"/>
                <a:cs typeface="Martel Sans" pitchFamily="34" charset="-120"/>
              </a:rPr>
              <a:t> for long-term archival.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1081</Words>
  <Application>Microsoft Office PowerPoint</Application>
  <PresentationFormat>Custom</PresentationFormat>
  <Paragraphs>161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Kanit</vt:lpstr>
      <vt:lpstr>Martel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Ramesh N</cp:lastModifiedBy>
  <cp:revision>51</cp:revision>
  <dcterms:created xsi:type="dcterms:W3CDTF">2024-08-05T09:09:42Z</dcterms:created>
  <dcterms:modified xsi:type="dcterms:W3CDTF">2024-11-21T08:30:12Z</dcterms:modified>
</cp:coreProperties>
</file>